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</p:sldMasterIdLst>
  <p:notesMasterIdLst>
    <p:notesMasterId r:id="rId16"/>
  </p:notesMasterIdLst>
  <p:handoutMasterIdLst>
    <p:handoutMasterId r:id="rId17"/>
  </p:handoutMasterIdLst>
  <p:sldIdLst>
    <p:sldId id="355" r:id="rId10"/>
    <p:sldId id="369" r:id="rId11"/>
    <p:sldId id="370" r:id="rId12"/>
    <p:sldId id="392" r:id="rId13"/>
    <p:sldId id="371" r:id="rId14"/>
    <p:sldId id="393" r:id="rId15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0" autoAdjust="0"/>
    <p:restoredTop sz="88272" autoAdjust="0"/>
  </p:normalViewPr>
  <p:slideViewPr>
    <p:cSldViewPr snapToGrid="0">
      <p:cViewPr varScale="1">
        <p:scale>
          <a:sx n="125" d="100"/>
          <a:sy n="125" d="100"/>
        </p:scale>
        <p:origin x="176" y="64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04/02/2024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04/02/2024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Wahlinformationssystem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Dhia Bouassida</a:t>
            </a:r>
          </a:p>
          <a:p>
            <a:r>
              <a:rPr lang="de-DE" dirty="0"/>
              <a:t>Omar Bouattour</a:t>
            </a:r>
          </a:p>
          <a:p>
            <a:r>
              <a:rPr lang="de-DE" dirty="0"/>
              <a:t>05.02.2024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1.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Dhia</a:t>
            </a:r>
            <a:r>
              <a:rPr lang="de-DE" dirty="0"/>
              <a:t> </a:t>
            </a:r>
            <a:r>
              <a:rPr lang="de-DE" dirty="0" err="1"/>
              <a:t>Bouassida</a:t>
            </a:r>
            <a:r>
              <a:rPr lang="de-DE" dirty="0"/>
              <a:t> &amp; Omar Bouattour | Bayern Wahlinformationssystem | 05.02.2024</a:t>
            </a:r>
            <a:endParaRPr lang="en-US" dirty="0"/>
          </a:p>
        </p:txBody>
      </p:sp>
      <p:pic>
        <p:nvPicPr>
          <p:cNvPr id="1026" name="Picture 2" descr="react&quot; Icon - Download for free – Iconduck">
            <a:extLst>
              <a:ext uri="{FF2B5EF4-FFF2-40B4-BE49-F238E27FC236}">
                <a16:creationId xmlns:a16="http://schemas.microsoft.com/office/drawing/2014/main" id="{4C0BA9DE-CFFF-B818-84D9-A382C04BB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76" y="1311730"/>
            <a:ext cx="968850" cy="9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Authn FastAPI: Add WebAuthn to your FastAPI App">
            <a:extLst>
              <a:ext uri="{FF2B5EF4-FFF2-40B4-BE49-F238E27FC236}">
                <a16:creationId xmlns:a16="http://schemas.microsoft.com/office/drawing/2014/main" id="{5D49E9A0-E330-B044-063C-7DBBBCA0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6" y="2784357"/>
            <a:ext cx="1891990" cy="34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gresql-logo | Unixmen">
            <a:extLst>
              <a:ext uri="{FF2B5EF4-FFF2-40B4-BE49-F238E27FC236}">
                <a16:creationId xmlns:a16="http://schemas.microsoft.com/office/drawing/2014/main" id="{D6C12AB1-EECF-10B4-94F4-72A2B757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2" y="3633440"/>
            <a:ext cx="975738" cy="108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C7767F14-5B0A-CD72-0707-ED7503CC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813" y="1486009"/>
            <a:ext cx="3332373" cy="968850"/>
          </a:xfrm>
        </p:spPr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Frontend: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Analysis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Voting Page</a:t>
            </a: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D9C01CB3-A861-A274-FCCC-0617EA232956}"/>
              </a:ext>
            </a:extLst>
          </p:cNvPr>
          <p:cNvSpPr txBox="1">
            <a:spLocks/>
          </p:cNvSpPr>
          <p:nvPr/>
        </p:nvSpPr>
        <p:spPr>
          <a:xfrm>
            <a:off x="2905812" y="2539049"/>
            <a:ext cx="3332373" cy="9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FastAPI</a:t>
            </a:r>
            <a:r>
              <a:rPr lang="en-US" dirty="0"/>
              <a:t> Backend: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dirty="0" err="1"/>
              <a:t>RestAPI</a:t>
            </a:r>
            <a:r>
              <a:rPr lang="en-US" dirty="0"/>
              <a:t> 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AC959E1E-5DEC-0B5D-C8A2-889B0C1A3C74}"/>
              </a:ext>
            </a:extLst>
          </p:cNvPr>
          <p:cNvSpPr txBox="1">
            <a:spLocks/>
          </p:cNvSpPr>
          <p:nvPr/>
        </p:nvSpPr>
        <p:spPr>
          <a:xfrm>
            <a:off x="2905812" y="3703828"/>
            <a:ext cx="4041173" cy="9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PostgreSQL: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Election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1244" y="1556085"/>
            <a:ext cx="6683690" cy="30956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Sainte-</a:t>
            </a:r>
            <a:r>
              <a:rPr lang="en-US" sz="1200" dirty="0" err="1"/>
              <a:t>Laguë</a:t>
            </a:r>
            <a:r>
              <a:rPr lang="en-US" sz="1200" dirty="0"/>
              <a:t> Method: Iterative algorithm ensuring proportional representation in elections.</a:t>
            </a:r>
          </a:p>
          <a:p>
            <a:pPr marL="519113" lvl="1" indent="-342900">
              <a:buFont typeface="+mj-lt"/>
              <a:buAutoNum type="arabicPeriod"/>
            </a:pPr>
            <a:r>
              <a:rPr lang="en-US" sz="1200" u="sng" dirty="0"/>
              <a:t>Initial Allocation</a:t>
            </a:r>
            <a:r>
              <a:rPr lang="en-US" sz="1200" dirty="0"/>
              <a:t>: Seats are initially allocated based on party votes divided by a calculated divisor.</a:t>
            </a:r>
          </a:p>
          <a:p>
            <a:pPr marL="519113" lvl="1" indent="-342900">
              <a:buFont typeface="+mj-lt"/>
              <a:buAutoNum type="arabicPeriod"/>
            </a:pPr>
            <a:r>
              <a:rPr lang="en-US" sz="1200" u="sng" dirty="0"/>
              <a:t>Adjusting the Divisor</a:t>
            </a:r>
            <a:r>
              <a:rPr lang="en-US" sz="1200" dirty="0"/>
              <a:t>: If the total allocated seats does not match the available seats, the divisor is adjusted:</a:t>
            </a:r>
          </a:p>
          <a:p>
            <a:pPr marL="760413" lvl="2" indent="-400050">
              <a:buFont typeface="+mj-lt"/>
              <a:buAutoNum type="romanUcPeriod"/>
            </a:pPr>
            <a:r>
              <a:rPr lang="en-US" sz="1200" u="sng" dirty="0"/>
              <a:t>If too many seats</a:t>
            </a:r>
            <a:r>
              <a:rPr lang="en-US" sz="1200" dirty="0"/>
              <a:t>: The divisor is recalculated as the average of the two smallest values of party votes divided by (rounded allocation minus 0.5).</a:t>
            </a:r>
          </a:p>
          <a:p>
            <a:pPr marL="760413" lvl="2" indent="-400050">
              <a:buFont typeface="+mj-lt"/>
              <a:buAutoNum type="romanUcPeriod"/>
            </a:pPr>
            <a:r>
              <a:rPr lang="en-US" sz="1200" u="sng" dirty="0"/>
              <a:t>If too few seats</a:t>
            </a:r>
            <a:r>
              <a:rPr lang="en-US" sz="1200" dirty="0"/>
              <a:t>: The divisor is recalculated as the average of the two largest values of party votes divided by (rounded allocation plus 0.5).</a:t>
            </a:r>
          </a:p>
          <a:p>
            <a:pPr marL="519113" lvl="1" indent="-342900">
              <a:buFont typeface="+mj-lt"/>
              <a:buAutoNum type="arabicPeriod"/>
            </a:pPr>
            <a:r>
              <a:rPr lang="en-US" sz="1200" u="sng" dirty="0"/>
              <a:t>Final Allocation</a:t>
            </a:r>
            <a:r>
              <a:rPr lang="en-US" sz="1200" dirty="0"/>
              <a:t>: The process repeats until the number of allocated seats equals the total seats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Special Rule: If a party's direct votes exceed its initially allocated seats, the divisor is recalculated to ensure they receive at least as many seats as direct votes.</a:t>
            </a:r>
            <a:endParaRPr lang="de-DE" sz="1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2. Seat Allocation: </a:t>
            </a:r>
            <a:r>
              <a:rPr lang="en-US" dirty="0"/>
              <a:t>The Sainte-</a:t>
            </a:r>
            <a:r>
              <a:rPr lang="en-US" dirty="0" err="1"/>
              <a:t>Laguë</a:t>
            </a:r>
            <a:r>
              <a:rPr lang="en-US" dirty="0"/>
              <a:t> Method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Dhia</a:t>
            </a:r>
            <a:r>
              <a:rPr lang="de-DE" dirty="0"/>
              <a:t> </a:t>
            </a:r>
            <a:r>
              <a:rPr lang="de-DE" dirty="0" err="1"/>
              <a:t>Bouassida</a:t>
            </a:r>
            <a:r>
              <a:rPr lang="de-DE" dirty="0"/>
              <a:t> &amp; Omar Bouattour | Bayern Wahlinformationssystem | 05.02.2024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54A0B-3085-7B52-0224-A6827314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449" y="1752187"/>
            <a:ext cx="2080307" cy="23473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13360" y="1504950"/>
            <a:ext cx="5257492" cy="29984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Secure, anonymous digital voting system with a token-based mechanism.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During Registration:</a:t>
            </a:r>
          </a:p>
          <a:p>
            <a:pPr marL="519113" lvl="1" indent="-342900">
              <a:buFont typeface="+mj-lt"/>
              <a:buAutoNum type="arabicPeriod"/>
            </a:pPr>
            <a:r>
              <a:rPr lang="en-US" sz="1200" dirty="0"/>
              <a:t>Voters register using their national ID and </a:t>
            </a:r>
            <a:r>
              <a:rPr lang="en-US" sz="1200" dirty="0" err="1"/>
              <a:t>Stimmkreis</a:t>
            </a:r>
            <a:r>
              <a:rPr lang="en-US" sz="1200" dirty="0"/>
              <a:t> (electoral district), which is used to generate a unique voting token.</a:t>
            </a:r>
          </a:p>
          <a:p>
            <a:pPr marL="519113" lvl="1" indent="-342900">
              <a:buFont typeface="+mj-lt"/>
              <a:buAutoNum type="arabicPeriod"/>
            </a:pPr>
            <a:r>
              <a:rPr lang="en-US" sz="1200" dirty="0"/>
              <a:t>The system checks for double registration in any </a:t>
            </a:r>
            <a:r>
              <a:rPr lang="en-US" sz="1200" dirty="0" err="1"/>
              <a:t>Stimmkreis</a:t>
            </a:r>
            <a:r>
              <a:rPr lang="en-US" sz="1200" dirty="0"/>
              <a:t> to prevent duplicate entries.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During voting:</a:t>
            </a:r>
          </a:p>
          <a:p>
            <a:pPr marL="519113" lvl="1" indent="-342900">
              <a:buFont typeface="+mj-lt"/>
              <a:buAutoNum type="arabicPeriod"/>
            </a:pPr>
            <a:r>
              <a:rPr lang="en-US" sz="1200" dirty="0"/>
              <a:t>Voter enters their ID and </a:t>
            </a:r>
            <a:r>
              <a:rPr lang="en-US" sz="1200" dirty="0" err="1"/>
              <a:t>Stimmkreis</a:t>
            </a:r>
            <a:endParaRPr lang="en-US" sz="1200" dirty="0"/>
          </a:p>
          <a:p>
            <a:pPr marL="519113" lvl="1" indent="-342900">
              <a:buFont typeface="+mj-lt"/>
              <a:buAutoNum type="arabicPeriod"/>
            </a:pPr>
            <a:r>
              <a:rPr lang="en-US" sz="1200" dirty="0"/>
              <a:t>Server responds with their unique token and corresponding </a:t>
            </a:r>
            <a:r>
              <a:rPr lang="en-US" sz="1200" dirty="0" err="1"/>
              <a:t>Erststimmzettel</a:t>
            </a:r>
            <a:r>
              <a:rPr lang="en-US" sz="1200" dirty="0"/>
              <a:t> and </a:t>
            </a:r>
            <a:r>
              <a:rPr lang="en-US" sz="1200" dirty="0" err="1"/>
              <a:t>Zweitstimmzettel</a:t>
            </a:r>
            <a:r>
              <a:rPr lang="en-US" sz="1200" dirty="0"/>
              <a:t>.</a:t>
            </a:r>
          </a:p>
          <a:p>
            <a:pPr marL="519113" lvl="1" indent="-342900">
              <a:buFont typeface="+mj-lt"/>
              <a:buAutoNum type="arabicPeriod"/>
            </a:pPr>
            <a:r>
              <a:rPr lang="en-US" sz="1200" dirty="0"/>
              <a:t>Voter choses their Vote</a:t>
            </a:r>
          </a:p>
          <a:p>
            <a:pPr marL="519113" lvl="1" indent="-342900">
              <a:buFont typeface="+mj-lt"/>
              <a:buAutoNum type="arabicPeriod"/>
            </a:pPr>
            <a:r>
              <a:rPr lang="en-US" sz="1200" dirty="0"/>
              <a:t>Vote is sent with the unique token to the server -&gt; anonymous vote</a:t>
            </a:r>
          </a:p>
          <a:p>
            <a:pPr marL="519113" lvl="1" indent="-342900">
              <a:buFont typeface="+mj-lt"/>
              <a:buAutoNum type="arabicPeriod"/>
            </a:pPr>
            <a:r>
              <a:rPr lang="en-US" sz="1200" dirty="0"/>
              <a:t>After successful submission, the token is invalidated to prevent reuse.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 dirty="0"/>
              <a:t>3. Voting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Dhia</a:t>
            </a:r>
            <a:r>
              <a:rPr lang="de-DE" dirty="0"/>
              <a:t> </a:t>
            </a:r>
            <a:r>
              <a:rPr lang="de-DE" dirty="0" err="1"/>
              <a:t>Bouassida</a:t>
            </a:r>
            <a:r>
              <a:rPr lang="de-DE" dirty="0"/>
              <a:t> &amp; Omar Bouattour | Bayern Wahlinformationssystem | 05.02.2024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BF5D6-EE44-16AB-52D7-0CCF3815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447" y="1204669"/>
            <a:ext cx="2872740" cy="1012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6E36E-F02C-623A-9655-FA6BB162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36" y="2297751"/>
            <a:ext cx="2582962" cy="21316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370378"/>
            <a:ext cx="8508999" cy="380810"/>
          </a:xfrm>
        </p:spPr>
        <p:txBody>
          <a:bodyPr/>
          <a:lstStyle/>
          <a:p>
            <a:r>
              <a:rPr lang="de-DE" dirty="0"/>
              <a:t>4. Benchmarks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Dhia</a:t>
            </a:r>
            <a:r>
              <a:rPr lang="de-DE" dirty="0"/>
              <a:t> </a:t>
            </a:r>
            <a:r>
              <a:rPr lang="de-DE" dirty="0" err="1"/>
              <a:t>Bouassida</a:t>
            </a:r>
            <a:r>
              <a:rPr lang="de-DE" dirty="0"/>
              <a:t> &amp; Omar Bouattour | Bayern Wahlinformationssystem | 05.02.2024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AB531-8EC6-26A6-169B-D0955925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780" y="909938"/>
            <a:ext cx="5627133" cy="37514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B8ACA-783C-E5BF-D92C-D1EEF5FD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096892F-4008-5B8C-224E-C4E6989F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4. Demo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CEE2FC-18B6-317B-92C4-945B3BC422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F9A7A11-1966-A6DB-F5A3-29F662C72C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Dhia</a:t>
            </a:r>
            <a:r>
              <a:rPr lang="de-DE" dirty="0"/>
              <a:t> </a:t>
            </a:r>
            <a:r>
              <a:rPr lang="de-DE" dirty="0" err="1"/>
              <a:t>Bouassida</a:t>
            </a:r>
            <a:r>
              <a:rPr lang="de-DE" dirty="0"/>
              <a:t> &amp; Omar Bouattour | Bayern Wahlinformationssystem | 05.02.2024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85692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410078D483BBC4A813FC936E01BFD7F" ma:contentTypeVersion="4" ma:contentTypeDescription="Ein neues Dokument erstellen." ma:contentTypeScope="" ma:versionID="bc4d2f8c070fc33573e67d5c2397d32e">
  <xsd:schema xmlns:xsd="http://www.w3.org/2001/XMLSchema" xmlns:xs="http://www.w3.org/2001/XMLSchema" xmlns:p="http://schemas.microsoft.com/office/2006/metadata/properties" xmlns:ns3="135853c1-0af1-4633-b1ca-1310bff5f364" targetNamespace="http://schemas.microsoft.com/office/2006/metadata/properties" ma:root="true" ma:fieldsID="8c7a5758293e6406b6af3b11c93ee301" ns3:_="">
    <xsd:import namespace="135853c1-0af1-4633-b1ca-1310bff5f3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5853c1-0af1-4633-b1ca-1310bff5f3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334C87-6356-4EED-A4CD-6ABB2DF8433D}">
  <ds:schemaRefs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135853c1-0af1-4633-b1ca-1310bff5f364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84775D-BE01-4721-BF75-8850FC4122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DFEA79-C8C6-471E-9793-45C43B8D22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5853c1-0af1-4633-b1ca-1310bff5f3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 (2)</Template>
  <TotalTime>163</TotalTime>
  <Words>361</Words>
  <Application>Microsoft Macintosh PowerPoint</Application>
  <PresentationFormat>On-screen Show (16:9)</PresentationFormat>
  <Paragraphs>46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Wahlinformationssystem</vt:lpstr>
      <vt:lpstr>1. Architecture</vt:lpstr>
      <vt:lpstr>2. Seat Allocation: The Sainte-Laguë Method</vt:lpstr>
      <vt:lpstr>3. Voting</vt:lpstr>
      <vt:lpstr>4. Benchmarks</vt:lpstr>
      <vt:lpstr>4. Demo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Wahlinformationssystem</dc:title>
  <dc:creator>Dhia Bouassida</dc:creator>
  <cp:lastModifiedBy>omarbouattour2000@gmail.com</cp:lastModifiedBy>
  <cp:revision>2</cp:revision>
  <cp:lastPrinted>2015-07-30T14:04:45Z</cp:lastPrinted>
  <dcterms:created xsi:type="dcterms:W3CDTF">2024-02-04T11:35:55Z</dcterms:created>
  <dcterms:modified xsi:type="dcterms:W3CDTF">2024-02-04T18:44:49Z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0x0101005410078D483BBC4A813FC936E01BFD7F</vt:lpwstr>
  </property>
</Properties>
</file>